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0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4" r:id="rId17"/>
    <p:sldId id="275" r:id="rId18"/>
    <p:sldId id="297" r:id="rId19"/>
    <p:sldId id="298" r:id="rId20"/>
    <p:sldId id="299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5" r:id="rId31"/>
    <p:sldId id="284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C3A0-B60D-AC0B-99D3-4514C67F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6959A-9B5F-F6EA-BCDD-B5F5784C6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BAAF-53A3-DC7B-189F-008CDD7D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2A7F0-54E6-9690-E69E-C5001D1F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75AD4-FAD8-5950-C52C-73D54088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94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61E7-C393-3BA9-B9F6-3EE3394D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DA082-2818-B2C7-1B3E-19B511DC0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DC72-1C90-B44E-3776-85F57FEC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1920-C19D-523D-37DC-F7DD683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A0EC5-9C91-E6BD-943E-FAFBB38D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79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24928-F158-96E2-FAF1-197056937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E73F2-0CB3-81AC-D8A0-653CE8D29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97A4-7C26-DD04-CBED-5205407D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7F24E-0BEE-1CB7-AE24-90076EEE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E0A3D-1A3D-6E5A-A7EC-32CAC097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07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3C01-5CBB-D6F9-94C6-19F9D41B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2F655-AF6C-7E33-4312-A4E147425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A0B1-E7F3-E42C-77F1-EAFCC37D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2830-10C8-F119-D696-2550EBF8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E4C6-9CFD-D8FC-D7AE-BE2C4B92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07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6FAA-D5CC-EC34-A475-13CAC6EC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40963-218E-C2FE-4C9D-6FAE5BB4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49409-3BDA-DE76-287C-E31E1CF33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5E806-93EE-F19E-5E4E-E688CE28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2CA70-4BFE-ECEE-25B3-84A05164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37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5716-77CD-006C-945F-9A594CA3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CF60-D439-D17E-1A41-12610DC45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FE29B-9C3D-3E01-F0C7-F437D686E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2469F-F3E7-E4C8-4BDA-86D5C338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EDAC1-501C-C6B3-7932-4BA02ECB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F4D8C-59CB-0ED6-CBB8-F1656D96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63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1375-791B-EFC7-28BC-ED8971DA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5C3E5-12B6-0D9F-9493-C79D35F34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D1579-86FF-10C7-C7EC-02FD2AA15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E55AF-6927-6AFC-6599-8651EB602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AC0A2-9B46-DD3B-7F21-2BD241445E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22CA50-550F-5BDC-547F-8E25F14B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7EA737-1E57-A8D5-B00E-EED1A13B3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2A0AA-4A8F-0E95-4518-0B8F8AE6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53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2F33-91DE-BD67-657D-1442E7BE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20B2D-FF4E-8BA0-BFAC-12A07B61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6A66-FDF0-FAAA-270E-D3FBAF19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44AA1-368E-F835-E8BE-AB729B25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86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6312D-7836-BEB4-3AD3-01B37B22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438CC-4226-13C4-B80D-99A606FB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D823F-84AB-D972-6F0E-30654311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55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07B3-DF42-D166-143A-D1587F2A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2B38-271B-49DC-3133-815109879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E58F6-3D50-1E83-62D4-ECCA294B4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D1E7E-9213-31AF-FBA4-01C0D997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F5A65-4BE0-97E2-1431-4F4FB4EF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A9217-C94E-4CAC-B542-3A2AC003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84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E07C-0B5C-AFC4-534F-35B6E9EA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CC346-D8E8-C320-ED39-57F832B34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95822-C9D9-7530-4402-A4FF68D57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64B47-BB75-618C-93D2-AC6BF465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E673B-157F-2411-0ED9-E2DF1408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EF1C3-73D0-6DEF-29DF-E45946B8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11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0FF4AF-69D1-83CE-A9C7-A819FB14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D69CF-DC51-4E0D-0F13-C886971EE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D9035-C483-91D3-D371-9F7DD7D30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21D723-9981-4819-A643-97694A569EB0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D973C-7FA7-BE63-35F1-E9FEF469E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563DA-C53E-C71E-4EC6-6728C83C5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132BCE-9892-4F82-8B31-7CD03A693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11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FAD-ABAB-BDC2-C789-BB3032293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768" y="301720"/>
            <a:ext cx="11346425" cy="410497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Standard Atmosphere (ISA)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244AD-86F8-26BF-911F-C2B0FE769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0968" y="6390383"/>
            <a:ext cx="7384026" cy="410497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Distribution in the Standard Atmosphere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F2DD1-4123-450A-9A99-16E6F630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33" y="808081"/>
            <a:ext cx="5614912" cy="54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7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23C7-80A6-04B8-75D4-E9CB885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155"/>
            <a:ext cx="10515600" cy="80624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Aerofoil: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F41EDB9-5F80-3140-E126-C1816297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243" y="2615383"/>
            <a:ext cx="9423650" cy="342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F1283-F4E9-EB51-E515-40CF6F26929D}"/>
              </a:ext>
            </a:extLst>
          </p:cNvPr>
          <p:cNvSpPr txBox="1"/>
          <p:nvPr/>
        </p:nvSpPr>
        <p:spPr>
          <a:xfrm>
            <a:off x="1209368" y="1199535"/>
            <a:ext cx="9134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aerofoil</a:t>
            </a:r>
            <a:r>
              <a:rPr lang="en-US" sz="24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is </a:t>
            </a:r>
            <a:r>
              <a:rPr lang="en-US" sz="24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streamlined body capable of generating significantly more lift than drag</a:t>
            </a:r>
            <a:r>
              <a:rPr lang="en-US" sz="24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9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587" y="2846445"/>
            <a:ext cx="10667999" cy="380353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>
                <a:latin typeface="Baskerville Old Face" pitchFamily="18" charset="0"/>
              </a:rPr>
              <a:t> </a:t>
            </a:r>
            <a:r>
              <a:rPr lang="en-US" b="1" dirty="0">
                <a:latin typeface="Baskerville Old Face" pitchFamily="18" charset="0"/>
              </a:rPr>
              <a:t>Mean camber line: </a:t>
            </a:r>
            <a:r>
              <a:rPr lang="en-US" dirty="0">
                <a:latin typeface="Baskerville Old Face" pitchFamily="18" charset="0"/>
              </a:rPr>
              <a:t>The locus of points halfway between    the upper and lower surfaces as measured perpendicular  to the mean camber line.</a:t>
            </a:r>
          </a:p>
          <a:p>
            <a:pPr algn="just"/>
            <a:r>
              <a:rPr lang="en-US" b="1" dirty="0">
                <a:latin typeface="Baskerville Old Face" pitchFamily="18" charset="0"/>
              </a:rPr>
              <a:t>Leading &amp; trailing edges: </a:t>
            </a:r>
            <a:r>
              <a:rPr lang="en-US" dirty="0">
                <a:latin typeface="Baskerville Old Face" pitchFamily="18" charset="0"/>
              </a:rPr>
              <a:t>The most forward and rearward points of the mean camber line.</a:t>
            </a:r>
          </a:p>
          <a:p>
            <a:pPr algn="just"/>
            <a:r>
              <a:rPr lang="en-US" dirty="0">
                <a:latin typeface="Baskerville Old Face" pitchFamily="18" charset="0"/>
              </a:rPr>
              <a:t> </a:t>
            </a:r>
            <a:r>
              <a:rPr lang="en-US" b="1" dirty="0">
                <a:latin typeface="Baskerville Old Face" pitchFamily="18" charset="0"/>
              </a:rPr>
              <a:t>Chord line: </a:t>
            </a:r>
            <a:r>
              <a:rPr lang="en-US" dirty="0">
                <a:latin typeface="Baskerville Old Face" pitchFamily="18" charset="0"/>
              </a:rPr>
              <a:t>The straight line connecting  the leading  and trailing edges</a:t>
            </a:r>
          </a:p>
          <a:p>
            <a:pPr algn="just"/>
            <a:r>
              <a:rPr lang="en-US" b="1" dirty="0">
                <a:latin typeface="Baskerville Old Face" pitchFamily="18" charset="0"/>
              </a:rPr>
              <a:t>Chord C: </a:t>
            </a:r>
            <a:r>
              <a:rPr lang="en-US" dirty="0">
                <a:latin typeface="Baskerville Old Face" pitchFamily="18" charset="0"/>
              </a:rPr>
              <a:t>The distance from the leading to trailing edge  measured along the chord line.</a:t>
            </a:r>
          </a:p>
          <a:p>
            <a:pPr algn="just"/>
            <a:r>
              <a:rPr lang="en-US" b="1" dirty="0">
                <a:latin typeface="Baskerville Old Face" pitchFamily="18" charset="0"/>
              </a:rPr>
              <a:t>Camber:  </a:t>
            </a:r>
            <a:r>
              <a:rPr lang="en-US" dirty="0">
                <a:latin typeface="Baskerville Old Face" pitchFamily="18" charset="0"/>
              </a:rPr>
              <a:t>The maximum distance between the mean camber line and the chord line.</a:t>
            </a:r>
          </a:p>
          <a:p>
            <a:endParaRPr lang="en-IN" dirty="0">
              <a:latin typeface="Baskerville Old Face" pitchFamily="18" charset="0"/>
            </a:endParaRPr>
          </a:p>
        </p:txBody>
      </p:sp>
      <p:pic>
        <p:nvPicPr>
          <p:cNvPr id="5123" name="Picture 3" descr="C:\Users\DELL\Downloads\aerofo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208020"/>
            <a:ext cx="669607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87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1325563"/>
          </a:xfrm>
        </p:spPr>
        <p:txBody>
          <a:bodyPr/>
          <a:lstStyle/>
          <a:p>
            <a:r>
              <a:rPr lang="en-IN" dirty="0">
                <a:latin typeface="Baskerville Old Face" pitchFamily="18" charset="0"/>
              </a:rPr>
              <a:t>TYPES OF AEROFOILS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561" y="1412776"/>
            <a:ext cx="5276455" cy="5328592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latin typeface="Baskerville Old Face" pitchFamily="18" charset="0"/>
              </a:rPr>
              <a:t>The symmetrical aerofoil is distinguished by </a:t>
            </a:r>
            <a:r>
              <a:rPr lang="en-IN" dirty="0">
                <a:solidFill>
                  <a:srgbClr val="FF0000"/>
                </a:solidFill>
                <a:latin typeface="Baskerville Old Face" pitchFamily="18" charset="0"/>
              </a:rPr>
              <a:t>having identical upper and lower surfaces.</a:t>
            </a:r>
            <a:r>
              <a:rPr lang="en-IN" dirty="0">
                <a:latin typeface="Baskerville Old Face" pitchFamily="18" charset="0"/>
              </a:rPr>
              <a:t> The mean camber line and chord line are the same on a symmetrical aerofoil</a:t>
            </a:r>
          </a:p>
          <a:p>
            <a:pPr algn="just"/>
            <a:r>
              <a:rPr lang="en-IN" dirty="0">
                <a:latin typeface="Baskerville Old Face" pitchFamily="18" charset="0"/>
              </a:rPr>
              <a:t>The Asymmetric aerofoil has different upper and lower surfaces, with a greater curvature of the aerofoil above the chord line than below. </a:t>
            </a:r>
            <a:r>
              <a:rPr lang="en-IN" dirty="0">
                <a:solidFill>
                  <a:srgbClr val="FF0000"/>
                </a:solidFill>
                <a:latin typeface="Baskerville Old Face" pitchFamily="18" charset="0"/>
              </a:rPr>
              <a:t>The mean camber line and chord line are different.</a:t>
            </a:r>
          </a:p>
        </p:txBody>
      </p:sp>
      <p:pic>
        <p:nvPicPr>
          <p:cNvPr id="4" name="Picture 2" descr="Symmetric and asymmetric airfoils">
            <a:extLst>
              <a:ext uri="{FF2B5EF4-FFF2-40B4-BE49-F238E27FC236}">
                <a16:creationId xmlns:a16="http://schemas.microsoft.com/office/drawing/2014/main" id="{59DA5AB0-906C-33D3-5772-57B8F231C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061" y="1120877"/>
            <a:ext cx="5164778" cy="54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71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skerville Old Face" pitchFamily="18" charset="0"/>
              </a:rPr>
              <a:t>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skerville Old Face" pitchFamily="18" charset="0"/>
              </a:rPr>
              <a:t>NACA (National Advisory Committee for Aeronautics) or NASA (National Aeronautics and Space administration) identified different airfoil shapes with a logical numbering system.</a:t>
            </a:r>
          </a:p>
          <a:p>
            <a:r>
              <a:rPr lang="en-US" u="sng" dirty="0">
                <a:latin typeface="Baskerville Old Face" pitchFamily="18" charset="0"/>
              </a:rPr>
              <a:t>NACA Airfoil Series</a:t>
            </a:r>
          </a:p>
          <a:p>
            <a:pPr>
              <a:buNone/>
            </a:pPr>
            <a:r>
              <a:rPr lang="en-US" dirty="0">
                <a:latin typeface="Baskerville Old Face" pitchFamily="18" charset="0"/>
              </a:rPr>
              <a:t>        1- NACA 4-digit series</a:t>
            </a:r>
          </a:p>
          <a:p>
            <a:pPr>
              <a:buNone/>
            </a:pPr>
            <a:r>
              <a:rPr lang="en-US" dirty="0">
                <a:latin typeface="Baskerville Old Face" pitchFamily="18" charset="0"/>
              </a:rPr>
              <a:t>        2- NACA 5-digit series</a:t>
            </a:r>
          </a:p>
          <a:p>
            <a:pPr>
              <a:buNone/>
            </a:pPr>
            <a:r>
              <a:rPr lang="en-US" dirty="0">
                <a:latin typeface="Baskerville Old Face" pitchFamily="18" charset="0"/>
              </a:rPr>
              <a:t>        3- NACA 6- series</a:t>
            </a:r>
          </a:p>
          <a:p>
            <a:pPr>
              <a:buNone/>
            </a:pPr>
            <a:r>
              <a:rPr lang="en-US" dirty="0">
                <a:latin typeface="Baskerville Old Face" pitchFamily="18" charset="0"/>
              </a:rPr>
              <a:t>        4- NACA 7- series</a:t>
            </a:r>
          </a:p>
          <a:p>
            <a:pPr>
              <a:buNone/>
            </a:pPr>
            <a:r>
              <a:rPr lang="en-US" dirty="0">
                <a:latin typeface="Baskerville Old Face" pitchFamily="18" charset="0"/>
              </a:rPr>
              <a:t>        5- NACA 8- series</a:t>
            </a:r>
          </a:p>
          <a:p>
            <a:endParaRPr lang="en-US" u="sng" dirty="0">
              <a:latin typeface="Baskerville Old Face" pitchFamily="18" charset="0"/>
            </a:endParaRPr>
          </a:p>
          <a:p>
            <a:endParaRPr lang="en-IN" dirty="0"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066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skerville Old Face" pitchFamily="18" charset="0"/>
              </a:rPr>
              <a:t>NACA 4 DIGIT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6851" y="1412776"/>
            <a:ext cx="4690864" cy="5141168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latin typeface="Baskerville Old Face" pitchFamily="18" charset="0"/>
              </a:rPr>
              <a:t>The NACA four-digit wing sections define the profile by</a:t>
            </a:r>
          </a:p>
          <a:p>
            <a:r>
              <a:rPr lang="en-IN" dirty="0">
                <a:latin typeface="Baskerville Old Face" pitchFamily="18" charset="0"/>
              </a:rPr>
              <a:t>First digit describing maximum camber as percentage of the chord.</a:t>
            </a:r>
          </a:p>
          <a:p>
            <a:r>
              <a:rPr lang="en-IN" dirty="0">
                <a:latin typeface="Baskerville Old Face" pitchFamily="18" charset="0"/>
              </a:rPr>
              <a:t>Second digit describing the distance of maximum camber from the aerofoil leading edge in tens of </a:t>
            </a:r>
            <a:r>
              <a:rPr lang="en-IN" dirty="0" err="1">
                <a:latin typeface="Baskerville Old Face" pitchFamily="18" charset="0"/>
              </a:rPr>
              <a:t>percent</a:t>
            </a:r>
            <a:r>
              <a:rPr lang="en-IN" dirty="0">
                <a:latin typeface="Baskerville Old Face" pitchFamily="18" charset="0"/>
              </a:rPr>
              <a:t> of the chord.</a:t>
            </a:r>
          </a:p>
          <a:p>
            <a:r>
              <a:rPr lang="en-IN" dirty="0">
                <a:latin typeface="Baskerville Old Face" pitchFamily="18" charset="0"/>
              </a:rPr>
              <a:t>Last two digits describing maximum thickness of the aerofoil as </a:t>
            </a:r>
            <a:r>
              <a:rPr lang="en-IN" dirty="0" err="1">
                <a:latin typeface="Baskerville Old Face" pitchFamily="18" charset="0"/>
              </a:rPr>
              <a:t>percent</a:t>
            </a:r>
            <a:r>
              <a:rPr lang="en-IN" dirty="0">
                <a:latin typeface="Baskerville Old Face" pitchFamily="18" charset="0"/>
              </a:rPr>
              <a:t> of the chord.</a:t>
            </a:r>
          </a:p>
          <a:p>
            <a:r>
              <a:rPr lang="en-US" u="sng" dirty="0">
                <a:latin typeface="Baskerville Old Face" pitchFamily="18" charset="0"/>
              </a:rPr>
              <a:t>Example:</a:t>
            </a:r>
            <a:r>
              <a:rPr lang="en-US" dirty="0">
                <a:latin typeface="Baskerville Old Face" pitchFamily="18" charset="0"/>
              </a:rPr>
              <a:t> NACA 2412</a:t>
            </a:r>
          </a:p>
          <a:p>
            <a:pPr marL="0" indent="0">
              <a:buNone/>
            </a:pPr>
            <a:endParaRPr lang="en-IN" dirty="0">
              <a:latin typeface="Baskerville Old Face" pitchFamily="18" charset="0"/>
            </a:endParaRPr>
          </a:p>
          <a:p>
            <a:pPr marL="0" indent="0">
              <a:buNone/>
            </a:pPr>
            <a:endParaRPr lang="en-IN" dirty="0">
              <a:latin typeface="Baskerville Old Face" pitchFamily="18" charset="0"/>
            </a:endParaRPr>
          </a:p>
        </p:txBody>
      </p:sp>
      <p:pic>
        <p:nvPicPr>
          <p:cNvPr id="1026" name="Picture 2" descr="C:\Users\DELL\Downloads\NACA4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844824"/>
            <a:ext cx="376579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8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skerville Old Face" pitchFamily="18" charset="0"/>
              </a:rPr>
              <a:t>NACA 5 DIGIT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412776"/>
            <a:ext cx="4834880" cy="5112568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latin typeface="Baskerville Old Face" pitchFamily="18" charset="0"/>
              </a:rPr>
              <a:t>The NACA five-digit series describes more complex aerofoil shapes.</a:t>
            </a:r>
          </a:p>
          <a:p>
            <a:r>
              <a:rPr lang="en-IN" dirty="0">
                <a:latin typeface="Baskerville Old Face" pitchFamily="18" charset="0"/>
              </a:rPr>
              <a:t>The first digit when multiplied by 0.15, gives the designed coefficient of lift </a:t>
            </a:r>
          </a:p>
          <a:p>
            <a:r>
              <a:rPr lang="en-IN" dirty="0">
                <a:latin typeface="Baskerville Old Face" pitchFamily="18" charset="0"/>
              </a:rPr>
              <a:t>The second and third digit when multiplied by 2 give p, the distance of maximum camber from leading edge as </a:t>
            </a:r>
            <a:r>
              <a:rPr lang="en-IN" dirty="0" err="1">
                <a:latin typeface="Baskerville Old Face" pitchFamily="18" charset="0"/>
              </a:rPr>
              <a:t>percent</a:t>
            </a:r>
            <a:r>
              <a:rPr lang="en-IN" dirty="0">
                <a:latin typeface="Baskerville Old Face" pitchFamily="18" charset="0"/>
              </a:rPr>
              <a:t> chord</a:t>
            </a:r>
          </a:p>
          <a:p>
            <a:r>
              <a:rPr lang="en-IN" dirty="0">
                <a:latin typeface="Baskerville Old Face" pitchFamily="18" charset="0"/>
              </a:rPr>
              <a:t>Fourth and fifth gives the maximum thickness of aerofoil as </a:t>
            </a:r>
            <a:r>
              <a:rPr lang="en-IN" dirty="0" err="1">
                <a:latin typeface="Baskerville Old Face" pitchFamily="18" charset="0"/>
              </a:rPr>
              <a:t>percent</a:t>
            </a:r>
            <a:r>
              <a:rPr lang="en-IN" dirty="0">
                <a:latin typeface="Baskerville Old Face" pitchFamily="18" charset="0"/>
              </a:rPr>
              <a:t> of chord</a:t>
            </a:r>
          </a:p>
          <a:p>
            <a:r>
              <a:rPr lang="en-US" u="sng" dirty="0">
                <a:latin typeface="Baskerville Old Face" pitchFamily="18" charset="0"/>
              </a:rPr>
              <a:t>Example:</a:t>
            </a:r>
            <a:r>
              <a:rPr lang="en-US" dirty="0">
                <a:latin typeface="Baskerville Old Face" pitchFamily="18" charset="0"/>
              </a:rPr>
              <a:t> NACA 23012</a:t>
            </a:r>
            <a:endParaRPr lang="en-IN" dirty="0">
              <a:latin typeface="Baskerville Old Face" pitchFamily="18" charset="0"/>
            </a:endParaRPr>
          </a:p>
          <a:p>
            <a:endParaRPr lang="en-IN" dirty="0">
              <a:latin typeface="Baskerville Old Face" pitchFamily="18" charset="0"/>
            </a:endParaRPr>
          </a:p>
        </p:txBody>
      </p:sp>
      <p:pic>
        <p:nvPicPr>
          <p:cNvPr id="2050" name="Picture 2" descr="C:\Users\DELL\Downloads\NACA-23012-airfoil-with-single-slotted-fl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2276872"/>
            <a:ext cx="3995936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44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skerville Old Face" pitchFamily="18" charset="0"/>
              </a:rPr>
              <a:t>NACA 6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2777"/>
            <a:ext cx="4546848" cy="4713387"/>
          </a:xfrm>
        </p:spPr>
        <p:txBody>
          <a:bodyPr>
            <a:normAutofit fontScale="70000" lnSpcReduction="20000"/>
          </a:bodyPr>
          <a:lstStyle/>
          <a:p>
            <a:r>
              <a:rPr lang="en-IN" dirty="0">
                <a:latin typeface="Baskerville Old Face" pitchFamily="18" charset="0"/>
              </a:rPr>
              <a:t> The aerofoil is described using six digits in the following sequence:</a:t>
            </a:r>
          </a:p>
          <a:p>
            <a:r>
              <a:rPr lang="en-IN" dirty="0">
                <a:latin typeface="Baskerville Old Face" pitchFamily="18" charset="0"/>
              </a:rPr>
              <a:t>The number "6" indicating the series.</a:t>
            </a:r>
          </a:p>
          <a:p>
            <a:r>
              <a:rPr lang="en-IN" dirty="0">
                <a:latin typeface="Baskerville Old Face" pitchFamily="18" charset="0"/>
              </a:rPr>
              <a:t>One digit describing the distance of the minimum pressure area in tens of </a:t>
            </a:r>
            <a:r>
              <a:rPr lang="en-IN" dirty="0" err="1">
                <a:latin typeface="Baskerville Old Face" pitchFamily="18" charset="0"/>
              </a:rPr>
              <a:t>percent</a:t>
            </a:r>
            <a:r>
              <a:rPr lang="en-IN" dirty="0">
                <a:latin typeface="Baskerville Old Face" pitchFamily="18" charset="0"/>
              </a:rPr>
              <a:t> of chord.</a:t>
            </a:r>
          </a:p>
          <a:p>
            <a:r>
              <a:rPr lang="en-IN" dirty="0">
                <a:latin typeface="Baskerville Old Face" pitchFamily="18" charset="0"/>
              </a:rPr>
              <a:t>The subscript digit gives the range of lift coefficient in tenths above and below the design lift coefficient in which favourable pressure gradients exist on both surfaces</a:t>
            </a:r>
          </a:p>
          <a:p>
            <a:r>
              <a:rPr lang="en-IN" dirty="0">
                <a:latin typeface="Baskerville Old Face" pitchFamily="18" charset="0"/>
              </a:rPr>
              <a:t>A hyphen.</a:t>
            </a:r>
          </a:p>
          <a:p>
            <a:r>
              <a:rPr lang="en-IN" dirty="0">
                <a:latin typeface="Baskerville Old Face" pitchFamily="18" charset="0"/>
              </a:rPr>
              <a:t>One digit describing the design lift coefficient in tenths.</a:t>
            </a:r>
          </a:p>
          <a:p>
            <a:r>
              <a:rPr lang="en-IN" dirty="0">
                <a:latin typeface="Baskerville Old Face" pitchFamily="18" charset="0"/>
              </a:rPr>
              <a:t>Two digits describing the maximum thickness as </a:t>
            </a:r>
            <a:r>
              <a:rPr lang="en-IN" dirty="0" err="1">
                <a:latin typeface="Baskerville Old Face" pitchFamily="18" charset="0"/>
              </a:rPr>
              <a:t>percent</a:t>
            </a:r>
            <a:r>
              <a:rPr lang="en-IN" dirty="0">
                <a:latin typeface="Baskerville Old Face" pitchFamily="18" charset="0"/>
              </a:rPr>
              <a:t> of chord.</a:t>
            </a:r>
          </a:p>
          <a:p>
            <a:r>
              <a:rPr lang="en-IN" dirty="0">
                <a:latin typeface="Baskerville Old Face" pitchFamily="18" charset="0"/>
              </a:rPr>
              <a:t>For example, the NACA 61</a:t>
            </a:r>
            <a:r>
              <a:rPr lang="en-IN" baseline="-25000" dirty="0">
                <a:latin typeface="Baskerville Old Face" pitchFamily="18" charset="0"/>
              </a:rPr>
              <a:t>2</a:t>
            </a:r>
            <a:r>
              <a:rPr lang="en-IN" dirty="0">
                <a:latin typeface="Baskerville Old Face" pitchFamily="18" charset="0"/>
              </a:rPr>
              <a:t>-315</a:t>
            </a:r>
          </a:p>
          <a:p>
            <a:endParaRPr lang="en-IN" dirty="0">
              <a:latin typeface="Baskerville Old Face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82" y="2204864"/>
            <a:ext cx="421196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0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188640"/>
            <a:ext cx="8229600" cy="1143000"/>
          </a:xfrm>
        </p:spPr>
        <p:txBody>
          <a:bodyPr/>
          <a:lstStyle/>
          <a:p>
            <a:r>
              <a:rPr lang="en-IN" dirty="0">
                <a:latin typeface="Baskerville Old Face" pitchFamily="18" charset="0"/>
              </a:rPr>
              <a:t>NACA 7 &amp; 8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268760"/>
            <a:ext cx="8496944" cy="5184576"/>
          </a:xfrm>
        </p:spPr>
        <p:txBody>
          <a:bodyPr>
            <a:normAutofit fontScale="70000" lnSpcReduction="20000"/>
          </a:bodyPr>
          <a:lstStyle/>
          <a:p>
            <a:r>
              <a:rPr lang="en-IN" sz="5100" dirty="0">
                <a:latin typeface="Baskerville Old Face" pitchFamily="18" charset="0"/>
              </a:rPr>
              <a:t>NACA 7 </a:t>
            </a:r>
            <a:r>
              <a:rPr lang="en-IN" sz="5100" dirty="0" err="1">
                <a:latin typeface="Baskerville Old Face" pitchFamily="18" charset="0"/>
              </a:rPr>
              <a:t>SERIES:</a:t>
            </a:r>
            <a:r>
              <a:rPr lang="en-IN" dirty="0" err="1">
                <a:latin typeface="Baskerville Old Face" pitchFamily="18" charset="0"/>
              </a:rPr>
              <a:t>The</a:t>
            </a:r>
            <a:r>
              <a:rPr lang="en-IN" dirty="0">
                <a:latin typeface="Baskerville Old Face" pitchFamily="18" charset="0"/>
              </a:rPr>
              <a:t> aerofoil is described by seven digits in the following sequence:</a:t>
            </a:r>
          </a:p>
          <a:p>
            <a:r>
              <a:rPr lang="en-IN" dirty="0">
                <a:latin typeface="Baskerville Old Face" pitchFamily="18" charset="0"/>
              </a:rPr>
              <a:t>The number "7" indicating the series.</a:t>
            </a:r>
          </a:p>
          <a:p>
            <a:r>
              <a:rPr lang="en-IN" dirty="0">
                <a:latin typeface="Baskerville Old Face" pitchFamily="18" charset="0"/>
              </a:rPr>
              <a:t>One digit describing the distance of the minimum pressure area on the upper surface in tens of </a:t>
            </a:r>
            <a:r>
              <a:rPr lang="en-IN" dirty="0" err="1">
                <a:latin typeface="Baskerville Old Face" pitchFamily="18" charset="0"/>
              </a:rPr>
              <a:t>percent</a:t>
            </a:r>
            <a:r>
              <a:rPr lang="en-IN" dirty="0">
                <a:latin typeface="Baskerville Old Face" pitchFamily="18" charset="0"/>
              </a:rPr>
              <a:t> of chord.</a:t>
            </a:r>
          </a:p>
          <a:p>
            <a:r>
              <a:rPr lang="en-IN" dirty="0">
                <a:latin typeface="Baskerville Old Face" pitchFamily="18" charset="0"/>
              </a:rPr>
              <a:t>One digit describing the distance of the minimum pressure area on the lower surface in tens of </a:t>
            </a:r>
            <a:r>
              <a:rPr lang="en-IN" dirty="0" err="1">
                <a:latin typeface="Baskerville Old Face" pitchFamily="18" charset="0"/>
              </a:rPr>
              <a:t>percent</a:t>
            </a:r>
            <a:r>
              <a:rPr lang="en-IN" dirty="0">
                <a:latin typeface="Baskerville Old Face" pitchFamily="18" charset="0"/>
              </a:rPr>
              <a:t> of chord.</a:t>
            </a:r>
          </a:p>
          <a:p>
            <a:r>
              <a:rPr lang="en-IN" dirty="0">
                <a:latin typeface="Baskerville Old Face" pitchFamily="18" charset="0"/>
              </a:rPr>
              <a:t>One letter referring to a standard profile from the earlier NACA series.</a:t>
            </a:r>
          </a:p>
          <a:p>
            <a:r>
              <a:rPr lang="en-IN" dirty="0">
                <a:latin typeface="Baskerville Old Face" pitchFamily="18" charset="0"/>
              </a:rPr>
              <a:t>One digit describing the lift coefficient in tenths.</a:t>
            </a:r>
          </a:p>
          <a:p>
            <a:r>
              <a:rPr lang="en-IN" dirty="0">
                <a:latin typeface="Baskerville Old Face" pitchFamily="18" charset="0"/>
              </a:rPr>
              <a:t>Two digits describing the maximum thickness as </a:t>
            </a:r>
            <a:r>
              <a:rPr lang="en-IN" dirty="0" err="1">
                <a:latin typeface="Baskerville Old Face" pitchFamily="18" charset="0"/>
              </a:rPr>
              <a:t>percent</a:t>
            </a:r>
            <a:r>
              <a:rPr lang="en-IN" dirty="0">
                <a:latin typeface="Baskerville Old Face" pitchFamily="18" charset="0"/>
              </a:rPr>
              <a:t> of chord.</a:t>
            </a:r>
          </a:p>
          <a:p>
            <a:r>
              <a:rPr lang="en-IN" dirty="0">
                <a:latin typeface="Baskerville Old Face" pitchFamily="18" charset="0"/>
              </a:rPr>
              <a:t>"a=" followed by a decimal number describing the fraction of chord over which laminar flow is maintained. a=1 is the default if no value is given.</a:t>
            </a:r>
          </a:p>
          <a:p>
            <a:r>
              <a:rPr lang="en-IN" dirty="0">
                <a:latin typeface="Baskerville Old Face" pitchFamily="18" charset="0"/>
              </a:rPr>
              <a:t>For example, the NACA 712A315 </a:t>
            </a:r>
          </a:p>
          <a:p>
            <a:pPr marL="0" indent="0">
              <a:buNone/>
            </a:pPr>
            <a:endParaRPr lang="en-IN" dirty="0">
              <a:latin typeface="Baskerville Old Face" pitchFamily="18" charset="0"/>
            </a:endParaRPr>
          </a:p>
          <a:p>
            <a:r>
              <a:rPr lang="en-IN" sz="5100" dirty="0">
                <a:latin typeface="Baskerville Old Face" pitchFamily="18" charset="0"/>
              </a:rPr>
              <a:t>NACA 8 SERIES: </a:t>
            </a:r>
            <a:r>
              <a:rPr lang="en-IN" dirty="0">
                <a:latin typeface="Baskerville Old Face" pitchFamily="18" charset="0"/>
              </a:rPr>
              <a:t> The numbering is identical to the 7-series aerofoils except that the sequence begins with an "8" to identify the series.</a:t>
            </a:r>
            <a:endParaRPr lang="en-IN" sz="3400" dirty="0">
              <a:latin typeface="Baskerville Old Face" pitchFamily="18" charset="0"/>
            </a:endParaRPr>
          </a:p>
          <a:p>
            <a:endParaRPr lang="en-IN" dirty="0"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6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0747-F2B6-7B31-B2FE-D90AA788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8145"/>
            <a:ext cx="10515600" cy="490282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Aircraft Maneuvers: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9D386-20E5-1976-C918-8D476BD3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87" y="855406"/>
            <a:ext cx="10515600" cy="60025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Aircraft maneuvers can be categorized as basic flight maneuvers, aerobatic maneuvers, or air combat maneuvers: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flight Maneuvers: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maneuvers control an airplane through the six motions of flight: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Straight and level flight: The first fundamental maneuver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Climbs: Involves increasing the aircraft's altitude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Descents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Aerobatic Maneuvers: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include: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High-rate turns, where pilots rapidly change direction while maintaining altitude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pull-ups, where the aircraft swiftly ascends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Spins, loops, and inverted flights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034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0747-F2B6-7B31-B2FE-D90AA788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8145"/>
            <a:ext cx="10515600" cy="490282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Aircraft Maneuvers: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9D386-20E5-1976-C918-8D476BD3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87" y="855406"/>
            <a:ext cx="10515600" cy="60025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Combat Maneuvers:</a:t>
            </a:r>
          </a:p>
          <a:p>
            <a:pPr marL="0" indent="0">
              <a:buNone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maneuvers can be used by attackers or defenders to gain an advantage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 pursuit or yo-yo: Adds distance when the attacker may overshoot the target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yo-yo: Does the opposite when the attacker is flying too slow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Scissors: Attempts to drive the attacker in front of the defender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spiral: Allows a defender to disengage from an attacker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3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FAD-ABAB-BDC2-C789-BB3032293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768" y="301720"/>
            <a:ext cx="11346425" cy="410497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Standard Atmosphere (ISA)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244AD-86F8-26BF-911F-C2B0FE769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966" y="5547888"/>
            <a:ext cx="4095135" cy="410497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Isothermal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5B170-0FE1-B846-08C1-4949D3A4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51" y="1444976"/>
            <a:ext cx="6532264" cy="319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2DC08-6509-6D03-EFAB-532D8C1A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678" y="1287870"/>
            <a:ext cx="3397901" cy="1425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3D5699-4679-88FC-45A6-B523001E4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316" y="3220375"/>
            <a:ext cx="3145059" cy="1351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8D476-0AE5-0564-21DA-DE32E4C99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362" y="5005926"/>
            <a:ext cx="1608866" cy="9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84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622758-A6C0-F50F-E1C1-7367E92932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4018" y="643466"/>
            <a:ext cx="860396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88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9AE4-AA11-1D87-294B-041DD854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879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Polar:</a:t>
            </a:r>
          </a:p>
        </p:txBody>
      </p:sp>
      <p:pic>
        <p:nvPicPr>
          <p:cNvPr id="9" name="Content Placeholder 8" descr="A white airplane with purple lettering&#10;&#10;Description automatically generated">
            <a:extLst>
              <a:ext uri="{FF2B5EF4-FFF2-40B4-BE49-F238E27FC236}">
                <a16:creationId xmlns:a16="http://schemas.microsoft.com/office/drawing/2014/main" id="{9B8D70C9-8D3D-85E5-8253-43602BA67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05" y="806246"/>
            <a:ext cx="9840589" cy="5532170"/>
          </a:xfrm>
        </p:spPr>
      </p:pic>
    </p:spTree>
    <p:extLst>
      <p:ext uri="{BB962C8B-B14F-4D97-AF65-F5344CB8AC3E}">
        <p14:creationId xmlns:p14="http://schemas.microsoft.com/office/powerpoint/2010/main" val="324312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9AE4-AA11-1D87-294B-041DD854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879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Polar:</a:t>
            </a:r>
          </a:p>
        </p:txBody>
      </p:sp>
      <p:pic>
        <p:nvPicPr>
          <p:cNvPr id="6" name="Content Placeholder 5" descr="A white text with black text&#10;&#10;Description automatically generated">
            <a:extLst>
              <a:ext uri="{FF2B5EF4-FFF2-40B4-BE49-F238E27FC236}">
                <a16:creationId xmlns:a16="http://schemas.microsoft.com/office/drawing/2014/main" id="{7C5F481C-FBDE-A4AB-0964-761FB3E4E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5" y="960388"/>
            <a:ext cx="9579169" cy="5285401"/>
          </a:xfrm>
        </p:spPr>
      </p:pic>
    </p:spTree>
    <p:extLst>
      <p:ext uri="{BB962C8B-B14F-4D97-AF65-F5344CB8AC3E}">
        <p14:creationId xmlns:p14="http://schemas.microsoft.com/office/powerpoint/2010/main" val="53936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9AE4-AA11-1D87-294B-041DD854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879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Polar:</a:t>
            </a:r>
          </a:p>
        </p:txBody>
      </p:sp>
      <p:pic>
        <p:nvPicPr>
          <p:cNvPr id="7" name="Content Placeholder 6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E0303A3A-C6B7-C9C5-1E4F-25E4DECF3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9" y="806246"/>
            <a:ext cx="10279637" cy="5633115"/>
          </a:xfrm>
        </p:spPr>
      </p:pic>
    </p:spTree>
    <p:extLst>
      <p:ext uri="{BB962C8B-B14F-4D97-AF65-F5344CB8AC3E}">
        <p14:creationId xmlns:p14="http://schemas.microsoft.com/office/powerpoint/2010/main" val="362410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9AE4-AA11-1D87-294B-041DD854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879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Polar:</a:t>
            </a:r>
          </a:p>
        </p:txBody>
      </p:sp>
      <p:pic>
        <p:nvPicPr>
          <p:cNvPr id="6" name="Content Placeholder 5" descr="A graph of a plane&#10;&#10;Description automatically generated with medium confidence">
            <a:extLst>
              <a:ext uri="{FF2B5EF4-FFF2-40B4-BE49-F238E27FC236}">
                <a16:creationId xmlns:a16="http://schemas.microsoft.com/office/drawing/2014/main" id="{C27C2EA3-8FF2-95F9-304B-0800E26F1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44" y="806246"/>
            <a:ext cx="9190111" cy="5370717"/>
          </a:xfrm>
        </p:spPr>
      </p:pic>
    </p:spTree>
    <p:extLst>
      <p:ext uri="{BB962C8B-B14F-4D97-AF65-F5344CB8AC3E}">
        <p14:creationId xmlns:p14="http://schemas.microsoft.com/office/powerpoint/2010/main" val="3504777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9AE4-AA11-1D87-294B-041DD854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879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Polar:</a:t>
            </a:r>
          </a:p>
        </p:txBody>
      </p:sp>
      <p:pic>
        <p:nvPicPr>
          <p:cNvPr id="7" name="Content Placeholder 6" descr="A graph and diagram of a graph&#10;&#10;Description automatically generated">
            <a:extLst>
              <a:ext uri="{FF2B5EF4-FFF2-40B4-BE49-F238E27FC236}">
                <a16:creationId xmlns:a16="http://schemas.microsoft.com/office/drawing/2014/main" id="{52D5BD9A-D0B9-F65E-CF4C-7B82B441E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44" y="806247"/>
            <a:ext cx="9070760" cy="5734512"/>
          </a:xfrm>
        </p:spPr>
      </p:pic>
    </p:spTree>
    <p:extLst>
      <p:ext uri="{BB962C8B-B14F-4D97-AF65-F5344CB8AC3E}">
        <p14:creationId xmlns:p14="http://schemas.microsoft.com/office/powerpoint/2010/main" val="13675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9AE4-AA11-1D87-294B-041DD854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879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Polar:</a:t>
            </a:r>
          </a:p>
        </p:txBody>
      </p:sp>
      <p:pic>
        <p:nvPicPr>
          <p:cNvPr id="6" name="Content Placeholder 5" descr="A diagram of a plane&#10;&#10;Description automatically generated">
            <a:extLst>
              <a:ext uri="{FF2B5EF4-FFF2-40B4-BE49-F238E27FC236}">
                <a16:creationId xmlns:a16="http://schemas.microsoft.com/office/drawing/2014/main" id="{E6E137C5-D134-E25B-2FD1-028A809D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690610"/>
            <a:ext cx="9795784" cy="5476780"/>
          </a:xfrm>
        </p:spPr>
      </p:pic>
    </p:spTree>
    <p:extLst>
      <p:ext uri="{BB962C8B-B14F-4D97-AF65-F5344CB8AC3E}">
        <p14:creationId xmlns:p14="http://schemas.microsoft.com/office/powerpoint/2010/main" val="2624118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9AE4-AA11-1D87-294B-041DD854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879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Polar:</a:t>
            </a:r>
          </a:p>
        </p:txBody>
      </p:sp>
      <p:pic>
        <p:nvPicPr>
          <p:cNvPr id="11" name="Content Placeholder 10" descr="A drawing of an open book&#10;&#10;Description automatically generated">
            <a:extLst>
              <a:ext uri="{FF2B5EF4-FFF2-40B4-BE49-F238E27FC236}">
                <a16:creationId xmlns:a16="http://schemas.microsoft.com/office/drawing/2014/main" id="{F0A7B200-8BA6-8F56-B52F-837186736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52" y="868205"/>
            <a:ext cx="9390838" cy="5289093"/>
          </a:xfrm>
        </p:spPr>
      </p:pic>
    </p:spTree>
    <p:extLst>
      <p:ext uri="{BB962C8B-B14F-4D97-AF65-F5344CB8AC3E}">
        <p14:creationId xmlns:p14="http://schemas.microsoft.com/office/powerpoint/2010/main" val="4162498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5" name="Content Placeholder 4" descr="A list of types of fluid flow&#10;&#10;Description automatically generated">
            <a:extLst>
              <a:ext uri="{FF2B5EF4-FFF2-40B4-BE49-F238E27FC236}">
                <a16:creationId xmlns:a16="http://schemas.microsoft.com/office/drawing/2014/main" id="{7AA3A937-C89A-5176-6A81-0BC589266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92" y="916170"/>
            <a:ext cx="9325973" cy="5734663"/>
          </a:xfrm>
        </p:spPr>
      </p:pic>
    </p:spTree>
    <p:extLst>
      <p:ext uri="{BB962C8B-B14F-4D97-AF65-F5344CB8AC3E}">
        <p14:creationId xmlns:p14="http://schemas.microsoft.com/office/powerpoint/2010/main" val="90054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A4FD75B-B1C3-CC3A-5274-13729E9F5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06" y="796415"/>
            <a:ext cx="8065188" cy="5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FAD-ABAB-BDC2-C789-BB3032293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768" y="301720"/>
            <a:ext cx="11346425" cy="410497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Standard Atmosphere (ISA)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244AD-86F8-26BF-911F-C2B0FE769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490" y="5174227"/>
            <a:ext cx="4095135" cy="410497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7171E-3CBC-B43F-433B-6C5CD549A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1217659"/>
            <a:ext cx="6952683" cy="3598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4A51A-195D-38A3-FA37-3057EA39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492" y="1157124"/>
            <a:ext cx="1279871" cy="976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039892-5978-1BA7-53F9-BBAB69BD0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882" y="2506306"/>
            <a:ext cx="2463821" cy="1229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235301-3A65-3AB4-ECA6-A7FCAE435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452" y="4274524"/>
            <a:ext cx="2684698" cy="10834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8E5E6B-4A04-5435-E9F2-91EBA7F78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461" y="5714478"/>
            <a:ext cx="3885350" cy="8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3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7" name="Content Placeholder 6" descr="A close-up of a liquid&#10;&#10;Description automatically generated">
            <a:extLst>
              <a:ext uri="{FF2B5EF4-FFF2-40B4-BE49-F238E27FC236}">
                <a16:creationId xmlns:a16="http://schemas.microsoft.com/office/drawing/2014/main" id="{2BEE5707-39AC-3763-1A6B-5F57E61C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78" y="915436"/>
            <a:ext cx="8465574" cy="5793747"/>
          </a:xfrm>
        </p:spPr>
      </p:pic>
    </p:spTree>
    <p:extLst>
      <p:ext uri="{BB962C8B-B14F-4D97-AF65-F5344CB8AC3E}">
        <p14:creationId xmlns:p14="http://schemas.microsoft.com/office/powerpoint/2010/main" val="1110091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7" name="Content Placeholder 6" descr="A diagram of a rock formation&#10;&#10;Description automatically generated">
            <a:extLst>
              <a:ext uri="{FF2B5EF4-FFF2-40B4-BE49-F238E27FC236}">
                <a16:creationId xmlns:a16="http://schemas.microsoft.com/office/drawing/2014/main" id="{47DCF57A-D892-8D79-EEE3-68C9C651D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94" y="799341"/>
            <a:ext cx="8121444" cy="5909842"/>
          </a:xfrm>
        </p:spPr>
      </p:pic>
    </p:spTree>
    <p:extLst>
      <p:ext uri="{BB962C8B-B14F-4D97-AF65-F5344CB8AC3E}">
        <p14:creationId xmlns:p14="http://schemas.microsoft.com/office/powerpoint/2010/main" val="653225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6" name="Content Placeholder 5" descr="A diagram of a flow&#10;&#10;Description automatically generated">
            <a:extLst>
              <a:ext uri="{FF2B5EF4-FFF2-40B4-BE49-F238E27FC236}">
                <a16:creationId xmlns:a16="http://schemas.microsoft.com/office/drawing/2014/main" id="{131E90F7-06B1-C33B-999F-F299E282D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90" y="796415"/>
            <a:ext cx="8052619" cy="6020996"/>
          </a:xfrm>
        </p:spPr>
      </p:pic>
    </p:spTree>
    <p:extLst>
      <p:ext uri="{BB962C8B-B14F-4D97-AF65-F5344CB8AC3E}">
        <p14:creationId xmlns:p14="http://schemas.microsoft.com/office/powerpoint/2010/main" val="359272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6" name="Content Placeholder 5" descr="A close-up of a water flow&#10;&#10;Description automatically generated">
            <a:extLst>
              <a:ext uri="{FF2B5EF4-FFF2-40B4-BE49-F238E27FC236}">
                <a16:creationId xmlns:a16="http://schemas.microsoft.com/office/drawing/2014/main" id="{D413EC1E-8C38-87C9-EEE6-C47C22FA7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18" y="796415"/>
            <a:ext cx="8083764" cy="5928701"/>
          </a:xfrm>
        </p:spPr>
      </p:pic>
    </p:spTree>
    <p:extLst>
      <p:ext uri="{BB962C8B-B14F-4D97-AF65-F5344CB8AC3E}">
        <p14:creationId xmlns:p14="http://schemas.microsoft.com/office/powerpoint/2010/main" val="1615220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7" name="Content Placeholder 6" descr="A close-up of a boat wake&#10;&#10;Description automatically generated">
            <a:extLst>
              <a:ext uri="{FF2B5EF4-FFF2-40B4-BE49-F238E27FC236}">
                <a16:creationId xmlns:a16="http://schemas.microsoft.com/office/drawing/2014/main" id="{617764CC-80D4-10AA-2C4D-B0B5843E7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41" y="914400"/>
            <a:ext cx="7720450" cy="5790337"/>
          </a:xfrm>
        </p:spPr>
      </p:pic>
    </p:spTree>
    <p:extLst>
      <p:ext uri="{BB962C8B-B14F-4D97-AF65-F5344CB8AC3E}">
        <p14:creationId xmlns:p14="http://schemas.microsoft.com/office/powerpoint/2010/main" val="3834603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6" name="Content Placeholder 5" descr="A white and green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B00F1FF6-0AB6-C2DA-16B1-0B7B20CAD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04" y="928087"/>
            <a:ext cx="7712766" cy="5797752"/>
          </a:xfrm>
        </p:spPr>
      </p:pic>
    </p:spTree>
    <p:extLst>
      <p:ext uri="{BB962C8B-B14F-4D97-AF65-F5344CB8AC3E}">
        <p14:creationId xmlns:p14="http://schemas.microsoft.com/office/powerpoint/2010/main" val="23420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7" name="Content Placeholder 6" descr="A diagram of a fluid flow&#10;&#10;Description automatically generated">
            <a:extLst>
              <a:ext uri="{FF2B5EF4-FFF2-40B4-BE49-F238E27FC236}">
                <a16:creationId xmlns:a16="http://schemas.microsoft.com/office/drawing/2014/main" id="{96579854-1FF9-2B70-DF43-2CAC0A6C7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888" y="923202"/>
            <a:ext cx="7762460" cy="5802065"/>
          </a:xfrm>
        </p:spPr>
      </p:pic>
    </p:spTree>
    <p:extLst>
      <p:ext uri="{BB962C8B-B14F-4D97-AF65-F5344CB8AC3E}">
        <p14:creationId xmlns:p14="http://schemas.microsoft.com/office/powerpoint/2010/main" val="2911426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4F643F-329D-0D99-1BFD-ED69C5228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09" y="962092"/>
            <a:ext cx="7832034" cy="5752341"/>
          </a:xfrm>
        </p:spPr>
      </p:pic>
    </p:spTree>
    <p:extLst>
      <p:ext uri="{BB962C8B-B14F-4D97-AF65-F5344CB8AC3E}">
        <p14:creationId xmlns:p14="http://schemas.microsoft.com/office/powerpoint/2010/main" val="1212523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5D9FA58-4C88-60FE-40DA-DF960185F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17" y="934278"/>
            <a:ext cx="7808945" cy="5774905"/>
          </a:xfrm>
        </p:spPr>
      </p:pic>
    </p:spTree>
    <p:extLst>
      <p:ext uri="{BB962C8B-B14F-4D97-AF65-F5344CB8AC3E}">
        <p14:creationId xmlns:p14="http://schemas.microsoft.com/office/powerpoint/2010/main" val="2324283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0EB720E-A73E-9245-700E-60B2AB44A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29" y="894522"/>
            <a:ext cx="7941354" cy="5822473"/>
          </a:xfrm>
        </p:spPr>
      </p:pic>
    </p:spTree>
    <p:extLst>
      <p:ext uri="{BB962C8B-B14F-4D97-AF65-F5344CB8AC3E}">
        <p14:creationId xmlns:p14="http://schemas.microsoft.com/office/powerpoint/2010/main" val="305624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EDBB-C98F-1C86-1AEF-0A1F1B08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47"/>
            <a:ext cx="10685206" cy="315912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Standard Atmosphere (ISA)</a:t>
            </a:r>
            <a:endParaRPr lang="en-IN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0A51B3-EDAD-0FDD-B7E9-6320B7AF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3561"/>
            <a:ext cx="10515600" cy="5738592"/>
          </a:xfrm>
        </p:spPr>
        <p:txBody>
          <a:bodyPr/>
          <a:lstStyle/>
          <a:p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standard temperature values of T, p, and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a geopotential altitude of  14 km.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 : Use p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1.01*10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N/m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 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1.23 Kg/m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 a= -0.0065 K/Km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9.8 m/s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R = 287 J/Kg-K.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2.26 *10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N/m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0.367 Kg/m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(At 11 Km)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1.41 *10</a:t>
            </a:r>
            <a:r>
              <a:rPr lang="en-I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N/m</a:t>
            </a:r>
            <a:r>
              <a:rPr lang="en-I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0.23 Kg/m</a:t>
            </a:r>
            <a:r>
              <a:rPr lang="en-I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 14 Km)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561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5779-27BB-07E7-1B0C-672C3673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3" y="148817"/>
            <a:ext cx="10515600" cy="64759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Fluid Flows: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41A5B-3A85-B881-9977-DD609BFB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684" y="1451999"/>
            <a:ext cx="9987116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Mach Number (M):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Subsonic Flow (up to M=0.8)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Transonic Flow( M = 0.9 to 1.2)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Sonic Flow (M=1)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Supersonic Flow (M= 1.2 to 5)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Hypersonic Flow (M is above 5)</a:t>
            </a:r>
          </a:p>
        </p:txBody>
      </p:sp>
    </p:spTree>
    <p:extLst>
      <p:ext uri="{BB962C8B-B14F-4D97-AF65-F5344CB8AC3E}">
        <p14:creationId xmlns:p14="http://schemas.microsoft.com/office/powerpoint/2010/main" val="192642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FAD-ABAB-BDC2-C789-BB3032293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768" y="301720"/>
            <a:ext cx="11346425" cy="410497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Standard Atmosphere (ISA)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BE51F50-0672-AA47-5BEE-72232FA95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22555"/>
            <a:ext cx="9144000" cy="5456903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Altitude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Altitude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Altitude</a:t>
            </a:r>
          </a:p>
        </p:txBody>
      </p:sp>
    </p:spTree>
    <p:extLst>
      <p:ext uri="{BB962C8B-B14F-4D97-AF65-F5344CB8AC3E}">
        <p14:creationId xmlns:p14="http://schemas.microsoft.com/office/powerpoint/2010/main" val="42223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FAD-ABAB-BDC2-C789-BB3032293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768" y="301720"/>
            <a:ext cx="11346425" cy="410497"/>
          </a:xfrm>
        </p:spPr>
        <p:txBody>
          <a:bodyPr>
            <a:noAutofit/>
          </a:bodyPr>
          <a:lstStyle/>
          <a:p>
            <a:r>
              <a:rPr lang="en-IN" sz="40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Bernoulli’s Equation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8DA698E-C981-AF0A-7318-006733DD6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52050"/>
            <a:ext cx="9144000" cy="5358581"/>
          </a:xfrm>
        </p:spPr>
        <p:txBody>
          <a:bodyPr/>
          <a:lstStyle/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Euler’s Equation: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E30BC-8F9A-6DFE-B07D-27DF97D7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232" y="1052050"/>
            <a:ext cx="3588780" cy="1068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92BB43-C9EA-DD9F-D035-0B9CA7E5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86" y="2005350"/>
            <a:ext cx="7452852" cy="2260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9459D-F189-C01F-8654-C5A228FB942F}"/>
              </a:ext>
            </a:extLst>
          </p:cNvPr>
          <p:cNvSpPr txBox="1"/>
          <p:nvPr/>
        </p:nvSpPr>
        <p:spPr>
          <a:xfrm>
            <a:off x="1524000" y="2471651"/>
            <a:ext cx="384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Bernoulli’s Equation</a:t>
            </a:r>
            <a:r>
              <a:rPr lang="en-IN" sz="18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C8FE3-67B6-EC1B-F1AA-5B7E195C8E51}"/>
              </a:ext>
            </a:extLst>
          </p:cNvPr>
          <p:cNvSpPr txBox="1"/>
          <p:nvPr/>
        </p:nvSpPr>
        <p:spPr>
          <a:xfrm>
            <a:off x="1523999" y="4403223"/>
            <a:ext cx="8986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Assumptions: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is inviscid and incompressible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06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23C7-80A6-04B8-75D4-E9CB885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155"/>
            <a:ext cx="10515600" cy="80624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and Moments on an Airplane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042DF5-5DDF-EB27-5137-E81D1D58AA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29" y="1466774"/>
            <a:ext cx="5683045" cy="337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EB3AF-7397-F9AE-A3D6-1B81D319FB4C}"/>
              </a:ext>
            </a:extLst>
          </p:cNvPr>
          <p:cNvSpPr txBox="1"/>
          <p:nvPr/>
        </p:nvSpPr>
        <p:spPr>
          <a:xfrm>
            <a:off x="3854245" y="5069771"/>
            <a:ext cx="466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Forces acting on an Airplane</a:t>
            </a:r>
          </a:p>
        </p:txBody>
      </p:sp>
    </p:spTree>
    <p:extLst>
      <p:ext uri="{BB962C8B-B14F-4D97-AF65-F5344CB8AC3E}">
        <p14:creationId xmlns:p14="http://schemas.microsoft.com/office/powerpoint/2010/main" val="323258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23C7-80A6-04B8-75D4-E9CB885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155"/>
            <a:ext cx="10515600" cy="80624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Forces and Moments on an Airplane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EB3AF-7397-F9AE-A3D6-1B81D319FB4C}"/>
              </a:ext>
            </a:extLst>
          </p:cNvPr>
          <p:cNvSpPr txBox="1"/>
          <p:nvPr/>
        </p:nvSpPr>
        <p:spPr>
          <a:xfrm>
            <a:off x="1877961" y="5059939"/>
            <a:ext cx="466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Forces acting on an Airplane</a:t>
            </a:r>
          </a:p>
        </p:txBody>
      </p:sp>
      <p:pic>
        <p:nvPicPr>
          <p:cNvPr id="1028" name="Picture 4" descr="Aircraft Forces and Moments Representation">
            <a:extLst>
              <a:ext uri="{FF2B5EF4-FFF2-40B4-BE49-F238E27FC236}">
                <a16:creationId xmlns:a16="http://schemas.microsoft.com/office/drawing/2014/main" id="{F95CC33B-64E7-03A3-F1B4-978A8AE8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168320"/>
            <a:ext cx="79438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01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23C7-80A6-04B8-75D4-E9CB885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155"/>
            <a:ext cx="10515600" cy="80624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 Generation Principle: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F548B-8031-7699-AF63-7B9B13ED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01" y="1514031"/>
            <a:ext cx="7648544" cy="38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693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1110</Words>
  <Application>Microsoft Office PowerPoint</Application>
  <PresentationFormat>Widescreen</PresentationFormat>
  <Paragraphs>141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Baskerville Old Face</vt:lpstr>
      <vt:lpstr>Times New Roman</vt:lpstr>
      <vt:lpstr>Wingdings</vt:lpstr>
      <vt:lpstr>Office Theme</vt:lpstr>
      <vt:lpstr>International Standard Atmosphere (ISA)</vt:lpstr>
      <vt:lpstr>International Standard Atmosphere (ISA)</vt:lpstr>
      <vt:lpstr>International Standard Atmosphere (ISA)</vt:lpstr>
      <vt:lpstr>International Standard Atmosphere (ISA)</vt:lpstr>
      <vt:lpstr>International Standard Atmosphere (ISA)</vt:lpstr>
      <vt:lpstr>Bernoulli’s Equation</vt:lpstr>
      <vt:lpstr>Forces and Moments on an Airplane</vt:lpstr>
      <vt:lpstr>Forces and Moments on an Airplane</vt:lpstr>
      <vt:lpstr>Lift Generation Principle:</vt:lpstr>
      <vt:lpstr>Aerofoil:</vt:lpstr>
      <vt:lpstr>PowerPoint Presentation</vt:lpstr>
      <vt:lpstr>TYPES OF AEROFOILS</vt:lpstr>
      <vt:lpstr>SERIES</vt:lpstr>
      <vt:lpstr>NACA 4 DIGIT SERIES</vt:lpstr>
      <vt:lpstr>NACA 5 DIGIT SERIES</vt:lpstr>
      <vt:lpstr>NACA 6 SERIES</vt:lpstr>
      <vt:lpstr>NACA 7 &amp; 8 SERIES</vt:lpstr>
      <vt:lpstr>Aircraft Maneuvers:</vt:lpstr>
      <vt:lpstr>Aircraft Maneuvers:</vt:lpstr>
      <vt:lpstr>PowerPoint Presentation</vt:lpstr>
      <vt:lpstr>Drag Polar:</vt:lpstr>
      <vt:lpstr>Drag Polar:</vt:lpstr>
      <vt:lpstr>Drag Polar:</vt:lpstr>
      <vt:lpstr>Drag Polar:</vt:lpstr>
      <vt:lpstr>Drag Polar:</vt:lpstr>
      <vt:lpstr>Drag Polar:</vt:lpstr>
      <vt:lpstr>Drag Polar:</vt:lpstr>
      <vt:lpstr>Classification of Fluid Flows:</vt:lpstr>
      <vt:lpstr>Classification of Fluid Flows:</vt:lpstr>
      <vt:lpstr>Classification of Fluid Flows:</vt:lpstr>
      <vt:lpstr>Classification of Fluid Flows:</vt:lpstr>
      <vt:lpstr>Classification of Fluid Flows:</vt:lpstr>
      <vt:lpstr>Classification of Fluid Flows:</vt:lpstr>
      <vt:lpstr>Classification of Fluid Flows:</vt:lpstr>
      <vt:lpstr>Classification of Fluid Flows:</vt:lpstr>
      <vt:lpstr>Classification of Fluid Flows:</vt:lpstr>
      <vt:lpstr>Classification of Fluid Flows:</vt:lpstr>
      <vt:lpstr>Classification of Fluid Flows:</vt:lpstr>
      <vt:lpstr>Classification of Fluid Flows:</vt:lpstr>
      <vt:lpstr>Classification of Fluid Flows: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Mahendra Perumal G 100974</dc:creator>
  <cp:lastModifiedBy>Mahendra Perumal G 100974</cp:lastModifiedBy>
  <cp:revision>9</cp:revision>
  <dcterms:created xsi:type="dcterms:W3CDTF">2024-08-08T03:13:09Z</dcterms:created>
  <dcterms:modified xsi:type="dcterms:W3CDTF">2024-08-21T06:32:16Z</dcterms:modified>
</cp:coreProperties>
</file>